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Blackadder ITC" panose="04020505051007020D02" pitchFamily="82" charset="0"/>
      <p:regular r:id="rId18"/>
    </p:embeddedFont>
    <p:embeddedFont>
      <p:font typeface="Bryndan Write" panose="02000503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Gagalin" panose="020B0604020202020204" charset="0"/>
      <p:regular r:id="rId26"/>
    </p:embeddedFont>
    <p:embeddedFont>
      <p:font typeface="Gidole" panose="020B0604020202020204" charset="0"/>
      <p:regular r:id="rId27"/>
    </p:embeddedFont>
    <p:embeddedFont>
      <p:font typeface="Glegoo" panose="020B0604020202020204" charset="0"/>
      <p:regular r:id="rId28"/>
    </p:embeddedFont>
    <p:embeddedFont>
      <p:font typeface="Gochi Hand" panose="020B0604020202020204" charset="0"/>
      <p:regular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  <p:embeddedFont>
      <p:font typeface="Playfair Display Bold" panose="00000800000000000000" charset="0"/>
      <p:regular r:id="rId34"/>
    </p:embeddedFont>
    <p:embeddedFont>
      <p:font typeface="Tisa Offc Serif Pro" panose="02010504030101020102" pitchFamily="2" charset="0"/>
      <p:regular r:id="rId35"/>
      <p:bold r:id="rId36"/>
      <p:italic r:id="rId37"/>
      <p:boldItalic r:id="rId38"/>
    </p:embeddedFont>
    <p:embeddedFont>
      <p:font typeface="Zico Display Outline" panose="020B0604020202020204" charset="-79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hyperlink" Target="https://www.facebook.com/iiuc.ac.bd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hyperlink" Target="https://team-bro-buggers-c211010.github.io/CPU-Scheduling-IIUC-OS-Project/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github.com/Team-Bro-buggers-C211010/CPU-Scheduling-IIUC-OS-Project" TargetMode="External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13.svg"/><Relationship Id="rId4" Type="http://schemas.openxmlformats.org/officeDocument/2006/relationships/image" Target="../media/image52.svg"/><Relationship Id="rId9" Type="http://schemas.openxmlformats.org/officeDocument/2006/relationships/image" Target="../media/image12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2060">
            <a:off x="5491122" y="1964590"/>
            <a:ext cx="6356279" cy="6356279"/>
          </a:xfrm>
          <a:custGeom>
            <a:avLst/>
            <a:gdLst/>
            <a:ahLst/>
            <a:cxnLst/>
            <a:rect l="l" t="t" r="r" b="b"/>
            <a:pathLst>
              <a:path w="6356279" h="6356279">
                <a:moveTo>
                  <a:pt x="0" y="0"/>
                </a:moveTo>
                <a:lnTo>
                  <a:pt x="6356279" y="0"/>
                </a:lnTo>
                <a:lnTo>
                  <a:pt x="6356279" y="6356279"/>
                </a:lnTo>
                <a:lnTo>
                  <a:pt x="0" y="635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139" r="-8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59470">
            <a:off x="15865890" y="4595216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80170">
            <a:off x="742137" y="4617541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94014" y="243893"/>
            <a:ext cx="12949122" cy="77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592">
                <a:solidFill>
                  <a:srgbClr val="FFFFFF"/>
                </a:solidFill>
                <a:latin typeface="Canva Sans Bold"/>
              </a:rPr>
              <a:t>International Islamic University Chittagong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4393" y="1343787"/>
            <a:ext cx="14388364" cy="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>
                <a:solidFill>
                  <a:srgbClr val="E4FF97"/>
                </a:solidFill>
                <a:latin typeface="Canva Sans"/>
              </a:rPr>
              <a:t>Department of Computer Science  &amp;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59820" y="1823274"/>
            <a:ext cx="11516900" cy="83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68"/>
              </a:lnSpc>
            </a:pPr>
            <a:r>
              <a:rPr lang="en-US" sz="5120" u="sng" dirty="0">
                <a:solidFill>
                  <a:srgbClr val="FFFFFF"/>
                </a:solidFill>
                <a:latin typeface="Bryndan Write"/>
              </a:rPr>
              <a:t>Operating Systems Lab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905" y="2750486"/>
            <a:ext cx="15581695" cy="832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Gagalin"/>
              </a:rPr>
              <a:t>Welcome to Our Group Project Presentation 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91116" y="4458094"/>
            <a:ext cx="7105769" cy="181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A4F0FF"/>
                </a:solidFill>
                <a:latin typeface="Zico Display Outline"/>
              </a:rPr>
              <a:t>CPU Scheduling in Operating Systems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69929" y="7192921"/>
            <a:ext cx="13197595" cy="2260899"/>
            <a:chOff x="0" y="-38100"/>
            <a:chExt cx="17596793" cy="301453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17596793" cy="1607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10"/>
                </a:lnSpc>
              </a:pPr>
              <a:r>
                <a:rPr lang="en-US" sz="3623" spc="362" dirty="0">
                  <a:solidFill>
                    <a:srgbClr val="FFD8A9"/>
                  </a:solidFill>
                  <a:latin typeface="Glegoo"/>
                </a:rPr>
                <a:t>Course Teacher </a:t>
              </a:r>
              <a:r>
                <a:rPr lang="en-US" sz="3623" spc="362" dirty="0">
                  <a:solidFill>
                    <a:srgbClr val="FFFFFF"/>
                  </a:solidFill>
                  <a:latin typeface="Glegoo"/>
                </a:rPr>
                <a:t>- </a:t>
              </a:r>
              <a:r>
                <a:rPr lang="en-US" sz="4400" b="1" spc="362" dirty="0">
                  <a:solidFill>
                    <a:srgbClr val="FFFFFF"/>
                  </a:solidFill>
                  <a:latin typeface="Glegoo"/>
                </a:rPr>
                <a:t>G.M. Al-Arafat </a:t>
              </a:r>
              <a:r>
                <a:rPr lang="en-US" sz="4400" b="1" spc="362" dirty="0" err="1">
                  <a:solidFill>
                    <a:srgbClr val="FFFFFF"/>
                  </a:solidFill>
                  <a:latin typeface="Glegoo"/>
                </a:rPr>
                <a:t>Shaown</a:t>
              </a:r>
              <a:r>
                <a:rPr lang="en-US" sz="4400" b="1" spc="362" dirty="0">
                  <a:solidFill>
                    <a:srgbClr val="FFFFFF"/>
                  </a:solidFill>
                  <a:latin typeface="Glegoo"/>
                </a:rPr>
                <a:t> </a:t>
              </a:r>
              <a:endParaRPr lang="en-US" sz="3623" b="1" spc="362" dirty="0">
                <a:solidFill>
                  <a:srgbClr val="FFFFFF"/>
                </a:solidFill>
                <a:latin typeface="Glegoo"/>
              </a:endParaRPr>
            </a:p>
            <a:p>
              <a:pPr algn="l">
                <a:lnSpc>
                  <a:spcPts val="4710"/>
                </a:lnSpc>
              </a:pPr>
              <a:endParaRPr lang="en-US" sz="3623" spc="362" dirty="0">
                <a:solidFill>
                  <a:srgbClr val="FFFFFF"/>
                </a:solidFill>
                <a:latin typeface="Glego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24967" y="912619"/>
              <a:ext cx="15521336" cy="2063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1"/>
                </a:lnSpc>
              </a:pPr>
              <a:r>
                <a:rPr lang="en-US" sz="3600" b="1" spc="140" dirty="0">
                  <a:solidFill>
                    <a:srgbClr val="FFFFFF"/>
                  </a:solidFill>
                  <a:latin typeface="Gidole"/>
                </a:rPr>
                <a:t>Assistant lecturer at</a:t>
              </a:r>
            </a:p>
            <a:p>
              <a:pPr algn="ctr">
                <a:lnSpc>
                  <a:spcPts val="3781"/>
                </a:lnSpc>
              </a:pPr>
              <a:endParaRPr lang="en-US" sz="3600" b="1" spc="140" dirty="0">
                <a:solidFill>
                  <a:srgbClr val="FFFFFF"/>
                </a:solidFill>
                <a:latin typeface="Gidole"/>
              </a:endParaRPr>
            </a:p>
            <a:p>
              <a:pPr algn="ctr">
                <a:lnSpc>
                  <a:spcPts val="3781"/>
                </a:lnSpc>
              </a:pPr>
              <a:r>
                <a:rPr lang="en-US" sz="5400" b="1" spc="140" dirty="0">
                  <a:solidFill>
                    <a:schemeClr val="bg1"/>
                  </a:solidFill>
                  <a:latin typeface="Blackadder ITC" panose="04020505051007020D02" pitchFamily="82" charset="0"/>
                </a:rPr>
                <a:t>International Islamic University </a:t>
              </a:r>
              <a:r>
                <a:rPr lang="en-US" sz="4800" b="1" spc="140" dirty="0">
                  <a:solidFill>
                    <a:schemeClr val="bg1"/>
                  </a:solidFill>
                  <a:latin typeface="Blackadder ITC" panose="04020505051007020D02" pitchFamily="82" charset="0"/>
                </a:rPr>
                <a:t>Chittagong</a:t>
              </a:r>
              <a:endParaRPr lang="en-US" sz="4800" b="1" spc="140" dirty="0">
                <a:solidFill>
                  <a:schemeClr val="bg1"/>
                </a:solidFill>
                <a:latin typeface="Blackadder ITC" panose="04020505051007020D02" pitchFamily="82" charset="0"/>
                <a:hlinkClick r:id="rId17" tooltip="https://www.facebook.com/iiuc.ac.b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355" y="2219246"/>
            <a:ext cx="9267281" cy="1747777"/>
          </a:xfrm>
          <a:custGeom>
            <a:avLst/>
            <a:gdLst/>
            <a:ahLst/>
            <a:cxnLst/>
            <a:rect l="l" t="t" r="r" b="b"/>
            <a:pathLst>
              <a:path w="9267281" h="1747777">
                <a:moveTo>
                  <a:pt x="0" y="0"/>
                </a:moveTo>
                <a:lnTo>
                  <a:pt x="9267281" y="0"/>
                </a:lnTo>
                <a:lnTo>
                  <a:pt x="9267281" y="1747776"/>
                </a:lnTo>
                <a:lnTo>
                  <a:pt x="0" y="174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3355" y="4329402"/>
            <a:ext cx="9267281" cy="1683201"/>
          </a:xfrm>
          <a:custGeom>
            <a:avLst/>
            <a:gdLst/>
            <a:ahLst/>
            <a:cxnLst/>
            <a:rect l="l" t="t" r="r" b="b"/>
            <a:pathLst>
              <a:path w="9267281" h="1683201">
                <a:moveTo>
                  <a:pt x="0" y="0"/>
                </a:moveTo>
                <a:lnTo>
                  <a:pt x="9267281" y="0"/>
                </a:lnTo>
                <a:lnTo>
                  <a:pt x="9267281" y="1683201"/>
                </a:lnTo>
                <a:lnTo>
                  <a:pt x="0" y="1683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3355" y="6389573"/>
            <a:ext cx="9267281" cy="3498492"/>
          </a:xfrm>
          <a:custGeom>
            <a:avLst/>
            <a:gdLst/>
            <a:ahLst/>
            <a:cxnLst/>
            <a:rect l="l" t="t" r="r" b="b"/>
            <a:pathLst>
              <a:path w="9267281" h="3498492">
                <a:moveTo>
                  <a:pt x="0" y="0"/>
                </a:moveTo>
                <a:lnTo>
                  <a:pt x="9267281" y="0"/>
                </a:lnTo>
                <a:lnTo>
                  <a:pt x="9267281" y="3498492"/>
                </a:lnTo>
                <a:lnTo>
                  <a:pt x="0" y="34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26683" y="0"/>
            <a:ext cx="9267280" cy="95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 dirty="0">
                <a:solidFill>
                  <a:srgbClr val="000000"/>
                </a:solidFill>
                <a:latin typeface="Gagalin"/>
              </a:rPr>
              <a:t>Different Functionalities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1523" y="2250419"/>
            <a:ext cx="7724879" cy="501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394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Priority is a numeric value associated with a process.</a:t>
            </a:r>
          </a:p>
          <a:p>
            <a:pPr marL="689394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scheduler uses this priority value to decide which process should run next.</a:t>
            </a:r>
          </a:p>
          <a:p>
            <a:pPr marL="689394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scheduler uses these priorities for both (Preemptive and Non-Preemptive) scheduling decisions.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25765" y="6449230"/>
            <a:ext cx="8467107" cy="392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6"/>
              </a:lnSpc>
            </a:pPr>
            <a:endParaRPr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796"/>
              </a:lnSpc>
            </a:pPr>
            <a:r>
              <a:rPr lang="en-US" sz="2711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Switch Time:</a:t>
            </a:r>
          </a:p>
          <a:p>
            <a:pPr marL="74991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71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overhead time taken to swap out one process and swap in another.</a:t>
            </a:r>
          </a:p>
          <a:p>
            <a:pPr marL="74991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71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Occurs when stopping the current process and saving its state to resume the scheduler.</a:t>
            </a:r>
          </a:p>
          <a:p>
            <a:pPr>
              <a:lnSpc>
                <a:spcPts val="3796"/>
              </a:lnSpc>
            </a:pPr>
            <a:endParaRPr lang="en-US" sz="271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1658433"/>
            <a:ext cx="12530617" cy="8209467"/>
          </a:xfrm>
          <a:custGeom>
            <a:avLst/>
            <a:gdLst/>
            <a:ahLst/>
            <a:cxnLst/>
            <a:rect l="l" t="t" r="r" b="b"/>
            <a:pathLst>
              <a:path w="12530617" h="6304467">
                <a:moveTo>
                  <a:pt x="0" y="0"/>
                </a:moveTo>
                <a:lnTo>
                  <a:pt x="12530616" y="0"/>
                </a:lnTo>
                <a:lnTo>
                  <a:pt x="12530616" y="6304467"/>
                </a:lnTo>
                <a:lnTo>
                  <a:pt x="0" y="6304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47275" y="265068"/>
            <a:ext cx="10487438" cy="103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 dirty="0" err="1">
                <a:solidFill>
                  <a:srgbClr val="000000"/>
                </a:solidFill>
                <a:latin typeface="Gagalin"/>
              </a:rPr>
              <a:t>DeadLock</a:t>
            </a:r>
            <a:r>
              <a:rPr lang="en-US" sz="6000" u="sng" dirty="0">
                <a:solidFill>
                  <a:srgbClr val="000000"/>
                </a:solidFill>
                <a:latin typeface="Gagalin"/>
              </a:rPr>
              <a:t> (Bankers Algorithm)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85618" y="1866900"/>
            <a:ext cx="4953000" cy="6799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4508" lvl="1" indent="-457200">
              <a:lnSpc>
                <a:spcPts val="2818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Deadlocks happen when processes get stuck waiting indefinitely for resources, creating a circular chain of dependency that prevents any progress.</a:t>
            </a:r>
          </a:p>
          <a:p>
            <a:pPr marL="560208" lvl="1" indent="-342900" algn="just">
              <a:lnSpc>
                <a:spcPts val="2818"/>
              </a:lnSpc>
              <a:buFont typeface="Wingdings" panose="05000000000000000000" pitchFamily="2" charset="2"/>
              <a:buChar char="ü"/>
            </a:pPr>
            <a:endParaRPr lang="en-US" sz="201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0208" lvl="1" indent="-342900" algn="just">
              <a:lnSpc>
                <a:spcPts val="2818"/>
              </a:lnSpc>
              <a:buFont typeface="Wingdings" panose="05000000000000000000" pitchFamily="2" charset="2"/>
              <a:buChar char="ü"/>
            </a:pPr>
            <a:endParaRPr lang="en-US" sz="201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4508" lvl="1" indent="-457200">
              <a:lnSpc>
                <a:spcPts val="2818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banker's algorithm is a deadlock avoidance technique that only allocates resources if the system can guarantee a safe backout sequence to recover them later, ensuring at least one execution sequence remains.</a:t>
            </a:r>
          </a:p>
          <a:p>
            <a:pPr marL="560208" lvl="1" indent="-342900" algn="just">
              <a:lnSpc>
                <a:spcPts val="2818"/>
              </a:lnSpc>
              <a:buFont typeface="Wingdings" panose="05000000000000000000" pitchFamily="2" charset="2"/>
              <a:buChar char="ü"/>
            </a:pPr>
            <a:endParaRPr lang="en-US" sz="2013" dirty="0">
              <a:solidFill>
                <a:srgbClr val="000000"/>
              </a:solidFill>
              <a:latin typeface="Canva Sans"/>
            </a:endParaRPr>
          </a:p>
          <a:p>
            <a:pPr marL="560208" lvl="1" indent="-342900" algn="just">
              <a:lnSpc>
                <a:spcPts val="2818"/>
              </a:lnSpc>
              <a:buFont typeface="Wingdings" panose="05000000000000000000" pitchFamily="2" charset="2"/>
              <a:buChar char="ü"/>
            </a:pPr>
            <a:endParaRPr lang="en-US" sz="2013" dirty="0">
              <a:solidFill>
                <a:srgbClr val="000000"/>
              </a:solidFill>
              <a:latin typeface="Canva Sans"/>
            </a:endParaRPr>
          </a:p>
          <a:p>
            <a:pPr marL="342900" indent="-342900" algn="ctr">
              <a:lnSpc>
                <a:spcPts val="2818"/>
              </a:lnSpc>
              <a:buFont typeface="Wingdings" panose="05000000000000000000" pitchFamily="2" charset="2"/>
              <a:buChar char="ü"/>
            </a:pPr>
            <a:endParaRPr lang="en-US" sz="2013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F94C75-7E35-37C6-7F89-A6BC0D5E4918}"/>
              </a:ext>
            </a:extLst>
          </p:cNvPr>
          <p:cNvSpPr/>
          <p:nvPr/>
        </p:nvSpPr>
        <p:spPr>
          <a:xfrm>
            <a:off x="8781747" y="6554172"/>
            <a:ext cx="8782050" cy="2590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EC8CB8B-3391-78A7-C148-38AC79F5067D}"/>
              </a:ext>
            </a:extLst>
          </p:cNvPr>
          <p:cNvSpPr/>
          <p:nvPr/>
        </p:nvSpPr>
        <p:spPr>
          <a:xfrm>
            <a:off x="38662" y="-311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8649242" y="1943616"/>
            <a:ext cx="9525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980906" y="7056149"/>
            <a:ext cx="8617527" cy="1586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2"/>
              </a:lnSpc>
            </a:pPr>
            <a:r>
              <a:rPr lang="en-US" sz="4000" b="1" dirty="0">
                <a:solidFill>
                  <a:srgbClr val="8C52FF"/>
                </a:solidFill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  <a:hlinkClick r:id="rId3"/>
              </a:rPr>
              <a:t>https://team-bro-buggers-c211010.github.io/CPU-Scheduling-IIUC-OS-Project/ </a:t>
            </a:r>
            <a:endParaRPr lang="en-US" sz="4000" b="1" dirty="0">
              <a:solidFill>
                <a:srgbClr val="8C52FF"/>
              </a:solidFill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  <a:hlinkClick r:id="rId4" tooltip="https://github.com/Team-Bro-buggers-C211010/CPU-Scheduling-IIUC-OS-Project"/>
            </a:endParaRP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D24952FF-C9F0-A4BA-23DE-C632D0FBF5F3}"/>
              </a:ext>
            </a:extLst>
          </p:cNvPr>
          <p:cNvSpPr/>
          <p:nvPr/>
        </p:nvSpPr>
        <p:spPr>
          <a:xfrm>
            <a:off x="2971800" y="355683"/>
            <a:ext cx="12687300" cy="1587933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Project Related Software &amp; languages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We Use</a:t>
            </a:r>
            <a:endParaRPr lang="en-US" sz="4400" dirty="0"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60BBE9-A846-1A72-D785-37AD6090BE86}"/>
              </a:ext>
            </a:extLst>
          </p:cNvPr>
          <p:cNvSpPr/>
          <p:nvPr/>
        </p:nvSpPr>
        <p:spPr>
          <a:xfrm>
            <a:off x="762000" y="7124700"/>
            <a:ext cx="5395500" cy="160518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For Better Visualization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E075E9-B7A7-8E56-4D72-AD57256BD6A0}"/>
              </a:ext>
            </a:extLst>
          </p:cNvPr>
          <p:cNvSpPr/>
          <p:nvPr/>
        </p:nvSpPr>
        <p:spPr>
          <a:xfrm>
            <a:off x="6659657" y="7251169"/>
            <a:ext cx="1572167" cy="1331524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38B384-2F69-3E9A-C9A9-D3BC2B498419}"/>
              </a:ext>
            </a:extLst>
          </p:cNvPr>
          <p:cNvSpPr/>
          <p:nvPr/>
        </p:nvSpPr>
        <p:spPr>
          <a:xfrm>
            <a:off x="2819400" y="2552700"/>
            <a:ext cx="13335000" cy="386253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CFF7A-A2B2-785A-E71D-2376ABE6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58" y="2653085"/>
            <a:ext cx="1937874" cy="1579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40157F-A4C3-B801-47B0-E094B83BB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767" y="2653085"/>
            <a:ext cx="1616255" cy="1523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EE8619-DF83-AF75-6C91-C9D36D47A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2934" y="2706717"/>
            <a:ext cx="1735675" cy="1606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C0723A-B347-29E4-E6E5-E7F4118C7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5877" y="4769907"/>
            <a:ext cx="1616256" cy="1616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AA066F-F1F5-A880-FA39-11D54C16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7718" y="4726247"/>
            <a:ext cx="1616256" cy="16162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D412CC-5105-A0FB-F5EE-6CD783CCDF18}"/>
              </a:ext>
            </a:extLst>
          </p:cNvPr>
          <p:cNvSpPr/>
          <p:nvPr/>
        </p:nvSpPr>
        <p:spPr>
          <a:xfrm>
            <a:off x="214280" y="3041231"/>
            <a:ext cx="3834414" cy="10320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Language</a:t>
            </a:r>
            <a:endParaRPr lang="en-US" sz="4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3C7679-0BCE-2968-BC0D-CB8E5C74FF82}"/>
              </a:ext>
            </a:extLst>
          </p:cNvPr>
          <p:cNvSpPr/>
          <p:nvPr/>
        </p:nvSpPr>
        <p:spPr>
          <a:xfrm>
            <a:off x="284650" y="4922319"/>
            <a:ext cx="3764044" cy="10320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Software</a:t>
            </a:r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5" y="-134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" dirty="0"/>
          </a:p>
        </p:txBody>
      </p:sp>
      <p:sp>
        <p:nvSpPr>
          <p:cNvPr id="3" name="Freeform 3"/>
          <p:cNvSpPr/>
          <p:nvPr/>
        </p:nvSpPr>
        <p:spPr>
          <a:xfrm>
            <a:off x="-1105367" y="-614565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67622">
            <a:off x="15839248" y="8423511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8"/>
                </a:lnTo>
                <a:lnTo>
                  <a:pt x="0" y="166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813032" y="2976207"/>
            <a:ext cx="4119647" cy="4334585"/>
            <a:chOff x="0" y="0"/>
            <a:chExt cx="5842000" cy="614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l="-3218" r="-32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084822" y="2869363"/>
            <a:ext cx="4119647" cy="4334585"/>
            <a:chOff x="0" y="0"/>
            <a:chExt cx="5842000" cy="614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1"/>
              <a:stretch>
                <a:fillRect l="-2608" r="-2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272013" y="2869363"/>
            <a:ext cx="4119647" cy="4334585"/>
            <a:chOff x="0" y="0"/>
            <a:chExt cx="5842000" cy="6146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2"/>
              <a:stretch>
                <a:fillRect l="-4318" r="-43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85660" y="7604594"/>
            <a:ext cx="4374391" cy="98802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Imon Shahriar</a:t>
            </a: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(ID: C211029-6CM)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4822" y="7623048"/>
            <a:ext cx="4064350" cy="98802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Shovan Bhattacharjee (ID: C211010-6CM)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2097" y="7623048"/>
            <a:ext cx="5279479" cy="96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5"/>
              </a:lnSpc>
              <a:spcBef>
                <a:spcPct val="0"/>
              </a:spcBef>
            </a:pP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Arif Rahman </a:t>
            </a:r>
          </a:p>
          <a:p>
            <a:pPr marL="0" lvl="0" indent="0" algn="ctr">
              <a:lnSpc>
                <a:spcPts val="3875"/>
              </a:lnSpc>
              <a:spcBef>
                <a:spcPct val="0"/>
              </a:spcBef>
            </a:pP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(ID: C211024-6CM)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AB86FF-ECD5-0C8C-C6D9-87421013B7BF}"/>
              </a:ext>
            </a:extLst>
          </p:cNvPr>
          <p:cNvSpPr/>
          <p:nvPr/>
        </p:nvSpPr>
        <p:spPr>
          <a:xfrm>
            <a:off x="5257800" y="625165"/>
            <a:ext cx="7620000" cy="19503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760595" y="932548"/>
            <a:ext cx="8766810" cy="161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 dirty="0">
                <a:solidFill>
                  <a:srgbClr val="FFFFFF"/>
                </a:solidFill>
                <a:latin typeface="Gochi Hand"/>
              </a:rPr>
              <a:t>Meet Our Team</a:t>
            </a:r>
          </a:p>
          <a:p>
            <a:pPr algn="ctr">
              <a:lnSpc>
                <a:spcPts val="6110"/>
              </a:lnSpc>
            </a:pPr>
            <a:r>
              <a:rPr lang="en-US" sz="6500" dirty="0">
                <a:solidFill>
                  <a:srgbClr val="FFFFFF"/>
                </a:solidFill>
                <a:latin typeface="Gochi Hand"/>
              </a:rPr>
              <a:t>(</a:t>
            </a:r>
            <a:r>
              <a:rPr lang="en-US" sz="6500" dirty="0" err="1">
                <a:solidFill>
                  <a:srgbClr val="FFFFFF"/>
                </a:solidFill>
                <a:latin typeface="Gochi Hand"/>
              </a:rPr>
              <a:t>Team_Bro</a:t>
            </a:r>
            <a:r>
              <a:rPr lang="en-US" sz="6500" dirty="0">
                <a:solidFill>
                  <a:srgbClr val="FFFFFF"/>
                </a:solidFill>
                <a:latin typeface="Gochi Hand"/>
              </a:rPr>
              <a:t>-buggers)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93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68971"/>
            <a:ext cx="9204402" cy="271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3"/>
              </a:lnSpc>
            </a:pPr>
            <a:r>
              <a:rPr lang="en-US" sz="305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collaborated with peers in our 6th semester OS Lab course, code CSE-3632, to develop this group project analyzing fundamental CPU scheduling algorithms that govern process ordering and resource allocation in operating systems.</a:t>
            </a: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6538664" y="80010"/>
            <a:ext cx="617185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u="sng" dirty="0">
                <a:solidFill>
                  <a:srgbClr val="FFFFFF"/>
                </a:solidFill>
                <a:latin typeface="Bryndan Write Bold"/>
              </a:rPr>
              <a:t>Project overview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0BB2B43-0C55-611C-DB8B-0766E3F171BF}"/>
              </a:ext>
            </a:extLst>
          </p:cNvPr>
          <p:cNvSpPr txBox="1"/>
          <p:nvPr/>
        </p:nvSpPr>
        <p:spPr>
          <a:xfrm>
            <a:off x="6036410" y="2367350"/>
            <a:ext cx="5715854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400" dirty="0">
                <a:solidFill>
                  <a:srgbClr val="FFFFFF"/>
                </a:solidFill>
                <a:latin typeface="Bryndan Write Bold"/>
              </a:rPr>
              <a:t> CPU </a:t>
            </a:r>
            <a:r>
              <a:rPr lang="en-US" sz="5400" dirty="0" err="1">
                <a:solidFill>
                  <a:srgbClr val="FFFFFF"/>
                </a:solidFill>
                <a:latin typeface="Bryndan Write Bold"/>
              </a:rPr>
              <a:t>Sheduling</a:t>
            </a:r>
            <a:endParaRPr lang="en-US" sz="54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EF041FC-BAC8-29C7-99D7-7DF60458A686}"/>
              </a:ext>
            </a:extLst>
          </p:cNvPr>
          <p:cNvSpPr txBox="1"/>
          <p:nvPr/>
        </p:nvSpPr>
        <p:spPr>
          <a:xfrm>
            <a:off x="6225414" y="8674556"/>
            <a:ext cx="6171851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400" dirty="0" err="1">
                <a:solidFill>
                  <a:srgbClr val="FFFFFF"/>
                </a:solidFill>
                <a:latin typeface="Bryndan Write Bold"/>
              </a:rPr>
              <a:t>DeadLock</a:t>
            </a:r>
            <a:endParaRPr lang="en-US" sz="54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4D9336C-50AC-88F9-C835-ABFE275A5B73}"/>
              </a:ext>
            </a:extLst>
          </p:cNvPr>
          <p:cNvSpPr txBox="1"/>
          <p:nvPr/>
        </p:nvSpPr>
        <p:spPr>
          <a:xfrm>
            <a:off x="12976494" y="1196400"/>
            <a:ext cx="2806394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400" dirty="0">
                <a:solidFill>
                  <a:srgbClr val="FFFFFF"/>
                </a:solidFill>
                <a:latin typeface="Bryndan Write Bold"/>
              </a:rPr>
              <a:t>FCFS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0E91F74-CBC6-B26B-792C-0E4B3A31CEF3}"/>
              </a:ext>
            </a:extLst>
          </p:cNvPr>
          <p:cNvSpPr txBox="1"/>
          <p:nvPr/>
        </p:nvSpPr>
        <p:spPr>
          <a:xfrm>
            <a:off x="12932779" y="5472159"/>
            <a:ext cx="6171851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Priority </a:t>
            </a:r>
            <a:r>
              <a:rPr lang="en-US" sz="4000" dirty="0">
                <a:solidFill>
                  <a:srgbClr val="FFFFFF"/>
                </a:solidFill>
                <a:latin typeface="Bryndan Write Bold"/>
              </a:rPr>
              <a:t>(Preemptive)</a:t>
            </a:r>
            <a:endParaRPr lang="en-US" sz="54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B82BEA48-9649-57E1-6FCE-120514DDFC59}"/>
              </a:ext>
            </a:extLst>
          </p:cNvPr>
          <p:cNvSpPr txBox="1"/>
          <p:nvPr/>
        </p:nvSpPr>
        <p:spPr>
          <a:xfrm>
            <a:off x="12840105" y="6391360"/>
            <a:ext cx="7295592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Priority</a:t>
            </a:r>
            <a:r>
              <a:rPr lang="en-US" sz="3600" dirty="0">
                <a:solidFill>
                  <a:srgbClr val="FFFFFF"/>
                </a:solidFill>
                <a:latin typeface="Bryndan Write Bold"/>
              </a:rPr>
              <a:t>(Non-Preemptive</a:t>
            </a:r>
            <a:r>
              <a:rPr lang="en-US" sz="4400" dirty="0">
                <a:solidFill>
                  <a:srgbClr val="FFFFFF"/>
                </a:solidFill>
                <a:latin typeface="Bryndan Write Bold"/>
              </a:rPr>
              <a:t>)</a:t>
            </a:r>
            <a:endParaRPr lang="en-US" sz="54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7E4773F0-CB18-CA5E-19CB-5BD17B1959FA}"/>
              </a:ext>
            </a:extLst>
          </p:cNvPr>
          <p:cNvSpPr txBox="1"/>
          <p:nvPr/>
        </p:nvSpPr>
        <p:spPr>
          <a:xfrm>
            <a:off x="12948618" y="4599232"/>
            <a:ext cx="4072027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Round Robin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FF7B7D7-1264-7CEE-44E9-A150A22C71D8}"/>
              </a:ext>
            </a:extLst>
          </p:cNvPr>
          <p:cNvSpPr txBox="1"/>
          <p:nvPr/>
        </p:nvSpPr>
        <p:spPr>
          <a:xfrm>
            <a:off x="12976494" y="3576805"/>
            <a:ext cx="2469144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SRTF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B2FC399-77FF-C668-E03E-D1C882333824}"/>
              </a:ext>
            </a:extLst>
          </p:cNvPr>
          <p:cNvSpPr txBox="1"/>
          <p:nvPr/>
        </p:nvSpPr>
        <p:spPr>
          <a:xfrm>
            <a:off x="12948618" y="2479923"/>
            <a:ext cx="2804688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SJF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FED1C7-0222-C409-69AB-B9DE661F3B01}"/>
              </a:ext>
            </a:extLst>
          </p:cNvPr>
          <p:cNvSpPr/>
          <p:nvPr/>
        </p:nvSpPr>
        <p:spPr>
          <a:xfrm>
            <a:off x="11741080" y="3846814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10FE18-6D9F-D0D0-C5B0-B0C28153C072}"/>
              </a:ext>
            </a:extLst>
          </p:cNvPr>
          <p:cNvSpPr/>
          <p:nvPr/>
        </p:nvSpPr>
        <p:spPr>
          <a:xfrm>
            <a:off x="10589463" y="2548389"/>
            <a:ext cx="847411" cy="62254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5CFDB4-E2E2-779C-FE55-DEDDAA452D00}"/>
              </a:ext>
            </a:extLst>
          </p:cNvPr>
          <p:cNvCxnSpPr>
            <a:cxnSpLocks/>
          </p:cNvCxnSpPr>
          <p:nvPr/>
        </p:nvCxnSpPr>
        <p:spPr>
          <a:xfrm>
            <a:off x="11663470" y="1490032"/>
            <a:ext cx="31964" cy="55372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DEF7A1E-1ABB-5CE2-2E04-951DEE64E794}"/>
              </a:ext>
            </a:extLst>
          </p:cNvPr>
          <p:cNvSpPr/>
          <p:nvPr/>
        </p:nvSpPr>
        <p:spPr>
          <a:xfrm>
            <a:off x="11743614" y="2634729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091CB23-EFFA-1645-1CEB-C57F75152C15}"/>
              </a:ext>
            </a:extLst>
          </p:cNvPr>
          <p:cNvSpPr/>
          <p:nvPr/>
        </p:nvSpPr>
        <p:spPr>
          <a:xfrm>
            <a:off x="11744348" y="4745012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D158DD2-6445-5CA4-F673-E8BBC2349031}"/>
              </a:ext>
            </a:extLst>
          </p:cNvPr>
          <p:cNvSpPr/>
          <p:nvPr/>
        </p:nvSpPr>
        <p:spPr>
          <a:xfrm>
            <a:off x="11740128" y="5615189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BBD8DBE-41DE-B6F6-83EC-AE1691742737}"/>
              </a:ext>
            </a:extLst>
          </p:cNvPr>
          <p:cNvSpPr/>
          <p:nvPr/>
        </p:nvSpPr>
        <p:spPr>
          <a:xfrm>
            <a:off x="11780571" y="6542678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CCC150-87E8-737E-96CC-A378B5812038}"/>
              </a:ext>
            </a:extLst>
          </p:cNvPr>
          <p:cNvSpPr/>
          <p:nvPr/>
        </p:nvSpPr>
        <p:spPr>
          <a:xfrm>
            <a:off x="11741080" y="1422644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989E8DA6-7875-F78E-4BBE-B26C63FB9E65}"/>
              </a:ext>
            </a:extLst>
          </p:cNvPr>
          <p:cNvSpPr txBox="1"/>
          <p:nvPr/>
        </p:nvSpPr>
        <p:spPr>
          <a:xfrm>
            <a:off x="215211" y="3547245"/>
            <a:ext cx="571585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800" dirty="0">
                <a:solidFill>
                  <a:srgbClr val="FFFFFF"/>
                </a:solidFill>
                <a:latin typeface="Bryndan Write Bold"/>
              </a:rPr>
              <a:t>OS Algorithm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43D209B-7748-4EC1-11C0-0F13578695FA}"/>
              </a:ext>
            </a:extLst>
          </p:cNvPr>
          <p:cNvSpPr/>
          <p:nvPr/>
        </p:nvSpPr>
        <p:spPr>
          <a:xfrm>
            <a:off x="4627056" y="3739767"/>
            <a:ext cx="735790" cy="55557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A93ADBE-3C9C-5877-D548-1ADEA4664349}"/>
              </a:ext>
            </a:extLst>
          </p:cNvPr>
          <p:cNvSpPr/>
          <p:nvPr/>
        </p:nvSpPr>
        <p:spPr>
          <a:xfrm rot="16200000">
            <a:off x="5630718" y="2466634"/>
            <a:ext cx="600694" cy="58869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7F56F882-AA85-1091-FAB4-AD8E88F54137}"/>
              </a:ext>
            </a:extLst>
          </p:cNvPr>
          <p:cNvSpPr/>
          <p:nvPr/>
        </p:nvSpPr>
        <p:spPr>
          <a:xfrm rot="16200000">
            <a:off x="5567133" y="8816910"/>
            <a:ext cx="600694" cy="58869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7E5920-9285-ADCD-E929-A073BBD26872}"/>
              </a:ext>
            </a:extLst>
          </p:cNvPr>
          <p:cNvCxnSpPr>
            <a:cxnSpLocks/>
          </p:cNvCxnSpPr>
          <p:nvPr/>
        </p:nvCxnSpPr>
        <p:spPr>
          <a:xfrm>
            <a:off x="5545773" y="2788035"/>
            <a:ext cx="65234" cy="662357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">
            <a:extLst>
              <a:ext uri="{FF2B5EF4-FFF2-40B4-BE49-F238E27FC236}">
                <a16:creationId xmlns:a16="http://schemas.microsoft.com/office/drawing/2014/main" id="{1465FDC0-E0D5-918A-A806-0994D347A626}"/>
              </a:ext>
            </a:extLst>
          </p:cNvPr>
          <p:cNvSpPr txBox="1"/>
          <p:nvPr/>
        </p:nvSpPr>
        <p:spPr>
          <a:xfrm>
            <a:off x="10563270" y="8707182"/>
            <a:ext cx="7295592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800" dirty="0">
                <a:solidFill>
                  <a:srgbClr val="FFFFFF"/>
                </a:solidFill>
                <a:latin typeface="Bryndan Write Bold"/>
              </a:rPr>
              <a:t>Banker’s Algorithm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4652BB2-2BEB-D560-ED7E-8C6E39834F6F}"/>
              </a:ext>
            </a:extLst>
          </p:cNvPr>
          <p:cNvSpPr/>
          <p:nvPr/>
        </p:nvSpPr>
        <p:spPr>
          <a:xfrm>
            <a:off x="9421924" y="8868942"/>
            <a:ext cx="978408" cy="484632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96230" y="114518"/>
            <a:ext cx="5643370" cy="917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u="sng" dirty="0">
                <a:solidFill>
                  <a:srgbClr val="000000"/>
                </a:solidFill>
                <a:latin typeface="Gagalin"/>
              </a:rPr>
              <a:t>Our Website Homepage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7D623-2B26-71E5-E5FF-4FFAE137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17602200" cy="87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Objectives</a:t>
            </a:r>
          </a:p>
        </p:txBody>
      </p:sp>
      <p:sp>
        <p:nvSpPr>
          <p:cNvPr id="3" name="Freeform 3"/>
          <p:cNvSpPr/>
          <p:nvPr/>
        </p:nvSpPr>
        <p:spPr>
          <a:xfrm>
            <a:off x="514350" y="596419"/>
            <a:ext cx="17099492" cy="4547081"/>
          </a:xfrm>
          <a:custGeom>
            <a:avLst/>
            <a:gdLst/>
            <a:ahLst/>
            <a:cxnLst/>
            <a:rect l="l" t="t" r="r" b="b"/>
            <a:pathLst>
              <a:path w="17099492" h="4547081">
                <a:moveTo>
                  <a:pt x="0" y="0"/>
                </a:moveTo>
                <a:lnTo>
                  <a:pt x="17099492" y="0"/>
                </a:lnTo>
                <a:lnTo>
                  <a:pt x="17099492" y="4547081"/>
                </a:lnTo>
                <a:lnTo>
                  <a:pt x="0" y="454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22" r="-19553" b="-152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4350" y="6225243"/>
            <a:ext cx="14697378" cy="33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 dirty="0">
                <a:solidFill>
                  <a:srgbClr val="000000"/>
                </a:solidFill>
                <a:latin typeface="Playfair Display"/>
              </a:rPr>
              <a:t>Here in our project, we have shown</a:t>
            </a:r>
          </a:p>
          <a:p>
            <a:pPr marL="685800" indent="-685800">
              <a:lnSpc>
                <a:spcPts val="6630"/>
              </a:lnSpc>
              <a:buFont typeface="Wingdings" panose="05000000000000000000" pitchFamily="2" charset="2"/>
              <a:buChar char="Ø"/>
            </a:pPr>
            <a:r>
              <a:rPr lang="en-US" sz="4736" dirty="0">
                <a:solidFill>
                  <a:srgbClr val="000000"/>
                </a:solidFill>
                <a:latin typeface="Playfair Display Bold"/>
              </a:rPr>
              <a:t>CPU SCHEDULING</a:t>
            </a:r>
            <a:r>
              <a:rPr lang="en-US" sz="4736" dirty="0">
                <a:solidFill>
                  <a:srgbClr val="000000"/>
                </a:solidFill>
                <a:latin typeface="Playfair Display"/>
              </a:rPr>
              <a:t> </a:t>
            </a:r>
          </a:p>
          <a:p>
            <a:pPr marL="685800" indent="-685800">
              <a:lnSpc>
                <a:spcPts val="6630"/>
              </a:lnSpc>
              <a:buFont typeface="Wingdings" panose="05000000000000000000" pitchFamily="2" charset="2"/>
              <a:buChar char="Ø"/>
            </a:pPr>
            <a:r>
              <a:rPr lang="en-US" sz="4736" dirty="0">
                <a:solidFill>
                  <a:srgbClr val="000000"/>
                </a:solidFill>
                <a:latin typeface="Playfair Display Bold"/>
              </a:rPr>
              <a:t>DEADLOCK FUNCTIONALITY</a:t>
            </a:r>
            <a:r>
              <a:rPr lang="en-US" sz="4736" dirty="0">
                <a:solidFill>
                  <a:srgbClr val="000000"/>
                </a:solidFill>
                <a:latin typeface="Playfair Display"/>
              </a:rPr>
              <a:t> (Banker’s Algorithm)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53325"/>
            <a:ext cx="18288000" cy="6104975"/>
          </a:xfrm>
          <a:custGeom>
            <a:avLst/>
            <a:gdLst/>
            <a:ahLst/>
            <a:cxnLst/>
            <a:rect l="l" t="t" r="r" b="b"/>
            <a:pathLst>
              <a:path w="18288000" h="6104975">
                <a:moveTo>
                  <a:pt x="0" y="0"/>
                </a:moveTo>
                <a:lnTo>
                  <a:pt x="18288000" y="0"/>
                </a:lnTo>
                <a:lnTo>
                  <a:pt x="18288000" y="6104975"/>
                </a:lnTo>
                <a:lnTo>
                  <a:pt x="0" y="610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93" b="-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87492" y="904875"/>
            <a:ext cx="13289850" cy="103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 dirty="0">
                <a:solidFill>
                  <a:srgbClr val="000000"/>
                </a:solidFill>
                <a:latin typeface="Gagalin"/>
              </a:rPr>
              <a:t>Name of all the Algorithms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76932"/>
            <a:ext cx="18288000" cy="5481575"/>
          </a:xfrm>
          <a:custGeom>
            <a:avLst/>
            <a:gdLst/>
            <a:ahLst/>
            <a:cxnLst/>
            <a:rect l="l" t="t" r="r" b="b"/>
            <a:pathLst>
              <a:path w="18288000" h="5481575">
                <a:moveTo>
                  <a:pt x="0" y="0"/>
                </a:moveTo>
                <a:lnTo>
                  <a:pt x="18288000" y="0"/>
                </a:lnTo>
                <a:lnTo>
                  <a:pt x="18288000" y="5481575"/>
                </a:lnTo>
                <a:lnTo>
                  <a:pt x="0" y="5481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84038" y="375697"/>
            <a:ext cx="13002328" cy="21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2"/>
              </a:lnSpc>
            </a:pPr>
            <a:r>
              <a:rPr lang="en-US" sz="6016" u="sng">
                <a:solidFill>
                  <a:srgbClr val="000000"/>
                </a:solidFill>
                <a:latin typeface="Gagalin"/>
              </a:rPr>
              <a:t>Implementing Priority (PreemPtive) Algorithm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2526" y="1606490"/>
            <a:ext cx="14402948" cy="6055887"/>
          </a:xfrm>
          <a:custGeom>
            <a:avLst/>
            <a:gdLst/>
            <a:ahLst/>
            <a:cxnLst/>
            <a:rect l="l" t="t" r="r" b="b"/>
            <a:pathLst>
              <a:path w="14402948" h="6055887">
                <a:moveTo>
                  <a:pt x="0" y="0"/>
                </a:moveTo>
                <a:lnTo>
                  <a:pt x="14402948" y="0"/>
                </a:lnTo>
                <a:lnTo>
                  <a:pt x="14402948" y="6055887"/>
                </a:lnTo>
                <a:lnTo>
                  <a:pt x="0" y="605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4890" y="516393"/>
            <a:ext cx="16738219" cy="71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180" u="sng">
                <a:solidFill>
                  <a:srgbClr val="000000"/>
                </a:solidFill>
                <a:latin typeface="Gagalin"/>
              </a:rPr>
              <a:t>Showing Gantt Chart, Timeline Chart, Final Table and CPU Utilization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4402" y="8001447"/>
            <a:ext cx="17139196" cy="177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5"/>
              </a:lnSpc>
            </a:pPr>
            <a:r>
              <a:rPr lang="en-US" sz="3600" dirty="0">
                <a:solidFill>
                  <a:srgbClr val="000000"/>
                </a:solidFill>
                <a:latin typeface="Tisa Offc Serif Pro" panose="020F0502020204030204" pitchFamily="2" charset="0"/>
                <a:cs typeface="Times New Roman" panose="02020603050405020304" pitchFamily="18" charset="0"/>
              </a:rPr>
              <a:t>The same kind of timeline visualization for CPU scheduling methods is displayed by both a Gantt chart and a timeline chart, which show which CPUs are used by which tasks at different times. A CPU that has a 100% CPU utilization rate is one that is actively running processes 100% of the time during a specific time frame.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396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Bryndan Write Bold</vt:lpstr>
      <vt:lpstr>Times New Roman</vt:lpstr>
      <vt:lpstr>Algerian</vt:lpstr>
      <vt:lpstr>Glegoo</vt:lpstr>
      <vt:lpstr>Playfair Display Bold</vt:lpstr>
      <vt:lpstr>Calibri</vt:lpstr>
      <vt:lpstr>Zico Display Outline</vt:lpstr>
      <vt:lpstr>Bryndan Write</vt:lpstr>
      <vt:lpstr>Arial</vt:lpstr>
      <vt:lpstr>Gidole</vt:lpstr>
      <vt:lpstr>Blackadder ITC</vt:lpstr>
      <vt:lpstr>Canva Sans Bold</vt:lpstr>
      <vt:lpstr>Canva Sans</vt:lpstr>
      <vt:lpstr>Wingdings</vt:lpstr>
      <vt:lpstr>Gagalin</vt:lpstr>
      <vt:lpstr>Playfair Display</vt:lpstr>
      <vt:lpstr>Bahnschrift Condensed</vt:lpstr>
      <vt:lpstr>Gochi Hand</vt:lpstr>
      <vt:lpstr>Tisa Offc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presentation slide</dc:title>
  <dc:creator>TheHonestGuy</dc:creator>
  <cp:lastModifiedBy>Imon Shahriar Ifti</cp:lastModifiedBy>
  <cp:revision>14</cp:revision>
  <dcterms:created xsi:type="dcterms:W3CDTF">2006-08-16T00:00:00Z</dcterms:created>
  <dcterms:modified xsi:type="dcterms:W3CDTF">2023-11-30T15:17:56Z</dcterms:modified>
  <dc:identifier>DAF1k_xofgY</dc:identifier>
</cp:coreProperties>
</file>